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media/image11.png" ContentType="image/png"/>
  <Override PartName="/ppt/media/image10.png" ContentType="image/png"/>
  <Override PartName="/ppt/media/image6.jpeg" ContentType="image/jpeg"/>
  <Override PartName="/ppt/media/image9.png" ContentType="image/png"/>
  <Override PartName="/ppt/media/image12.png" ContentType="image/png"/>
  <Override PartName="/ppt/media/image7.png" ContentType="image/png"/>
  <Override PartName="/ppt/media/image13.png" ContentType="image/png"/>
  <Override PartName="/ppt/media/image8.png" ContentType="image/png"/>
  <Override PartName="/ppt/media/image5.jpeg" ContentType="image/jpe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dt" idx="3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500" name="PlaceHolder 5"/>
          <p:cNvSpPr>
            <a:spLocks noGrp="1"/>
          </p:cNvSpPr>
          <p:nvPr>
            <p:ph type="ftr" idx="3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501" name="PlaceHolder 6"/>
          <p:cNvSpPr>
            <a:spLocks noGrp="1"/>
          </p:cNvSpPr>
          <p:nvPr>
            <p:ph type="sldNum" idx="3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40420C-7AA8-4486-8462-C781B68D03A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3489A97-6B22-4DFF-B746-F1AD28BBAB1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  <a:ln w="0">
            <a:noFill/>
          </a:ln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C4B397C-6321-4AAF-AD9B-93E57585DF2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  <a:ln w="0">
            <a:noFill/>
          </a:ln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lide Number Placeholder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C0A0488-6326-4EBE-B002-DAC6A4574B6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  <a:ln w="0">
            <a:noFill/>
          </a:ln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lide Number Placeholder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438E20D-9FB2-443E-AF61-DB42A805D12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 Placeholder 3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D575F00-3AD0-474D-AF37-65744A199BF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  <a:ln w="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lide Number Placeholder 5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8549B22-54C4-421E-A4ED-A6E8635948E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  <a:ln w="0">
            <a:noFill/>
          </a:ln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lide Number Placeholder 4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909D5B6-8C71-4CE3-AA2C-6F6A2065722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lide Number Placeholder 7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E2B197C-BB06-43EF-A1AE-DF784A08835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92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  <a:ln w="0">
            <a:noFill/>
          </a:ln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FEC4A3-A759-4429-9621-6BE3196E04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2658C3-8914-4906-9B6F-F8866E26C5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A20649B-A21D-406D-BCB2-2F6D575C3D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4BEBE0A-7239-4038-9090-7FE2C9E454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BBF1377-6203-4220-95DE-2FF141B449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4922DFE-D345-4360-8750-B686FA4DCC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B9AED23-E146-48EE-B7C6-4642499C54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BD124B0A-9F9F-4A71-A98D-C518740EA1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16F6298-1F56-4208-B7E4-5E7D7676E3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01372D5-CA00-44F3-86DC-5E1DF0EDAD4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5D7F264-0906-4329-A83D-F8A71466DEA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581340E-F5DA-43AB-B3AE-84A9FEC807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495D72-EB30-4BF7-8077-C52A7F54971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7EF5EDE-2F4A-4F2B-A783-1D63978F75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A83C370-6489-4644-A977-51A470440D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8FC3AD5-8441-4491-B260-CB96B49FD0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0DA940C-86FD-40A9-9ED9-228F33E214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95AA25E-B702-46DA-AEFB-EBE0D235D7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E1D0DC3-224C-4245-A101-D0171ED34E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556834B-CB62-458A-9833-397AE35C76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BDC6A29-79EB-4F91-9ED4-ED86F1720C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D4B54EE-91F1-4349-A8D8-265F659BFEC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821A3E0E-88AB-4DFD-B583-CE3055BFCE6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DC7596-9EB6-4DD2-B377-820AC0D31F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57983C8-D527-4C35-B64F-28D40475052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2598574-E067-47C6-B6E4-10C76A82EC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0BCEEF24-C1A9-494E-8D2B-B8427202F3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9CB45FDA-8C98-43CB-85D8-1A577B6557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2E2A67E2-D653-482F-8167-32DBD6A64B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049BCD1-C8CE-41D9-ADA2-71C70D36EF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95076AD4-3537-4C30-BBA5-6C63D045F2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C722135-71F2-498A-8EFC-E5B986622B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D19D0B7A-15CE-4397-86C8-25ED524E91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0EEB9705-4E5C-42EE-8A5D-E542FD111F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50EDEA-4D40-4E3D-B754-67AA5A57CD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F8682A4-C398-4451-99F8-7085AED079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B7F71DCB-BB70-4DFA-AAF3-34B647555AA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FD22257-0978-4A61-A2BD-0B395E2264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BD5CA4C-F9BD-47B6-9123-90CEEE3A60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18861B8-1891-4200-96C1-512EAFFAB2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8142EEEC-9895-453F-824E-51F96D9C41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8643784-A89B-4F67-B379-6A9068ECB3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80FEF0C1-9EAC-4357-8C9C-FD9ADB0EE2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D85EBCEB-368D-4934-9E25-AA2FD83198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42E59A29-BD2E-4BCF-8979-51B46D8A77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CC1FED0-0B8A-4916-823A-FC0A76B032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B51EF525-6ECA-401C-B2C4-A6E2986A83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04E5225B-48D8-4B0F-B598-47CE5C7C6F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D6195F75-6C64-4289-BC36-28AB744FDE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7C44AB31-5A25-4C44-925C-9BCC3B8F077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A22CFB9D-A9A2-4CFB-BB23-28529DC98DB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B27D7E-2BE0-47D2-A765-14D4975144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F0A2AC-46D7-43AD-A536-A4658F2ABB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106EDD-C96D-465A-8D0D-5A954F274D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7276899-03D1-4196-B701-C15DEE0221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BC8FD9-8764-4427-8CE2-9743B52DED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F4EC2A-B13F-4D29-9022-20B664E361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9F3997-AC7D-41C3-9322-830B328E77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FFE0AF5-A1F5-4D83-AB00-7B1C6420E9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0D9ABA-7A92-4C1C-A890-3FB10C5764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A58A06-2473-496D-BB33-39601B5B81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F44CC44-BE84-4429-9FEA-3A46EAD5040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E16DC67-6C56-4D18-A5C2-CA90824641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9C328A-795E-4440-9C48-E7D52528B9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E96D979-5C72-4D29-A934-099E51A5A1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5E930A0-C38E-43B0-9DD3-D60C20DD91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71DF97F-6B8C-4C5D-8DBA-C7230C7D63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8234C7-103C-404C-8CE1-BCFB4DD26E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CBDBA8-091D-4882-AE23-6174A44660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0D6F278-5795-44D9-AA08-494D78F587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CBB9E22-9978-44C0-8B5C-0E5BE7E8D1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05D2963-AD7B-4D3E-AD4E-0D8BED5B45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C9ACB97-D34B-4728-B5BD-B406DB5BD0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EDD8582-42ED-4E68-8A2A-1B73B7B0560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A90285-AAAB-44A5-9955-7FD3EF4ACE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B27A049-6B6B-4E9A-BDB6-ED22151553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AE4BF2D-60EC-41C8-9148-0CB7C4F82A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02E7BA-30B4-4A78-9734-9149F78973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5E012C-9736-4F5D-A4C0-1484A27094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92B811C-8CC4-4879-82BD-A51C234BCB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7B6EC72-DCA9-4B35-AF7D-61BE1A4022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EF19CFE-268D-4F42-A06F-127BCFDE82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A135091-56B9-413A-AC1A-0A4A542B82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83AB86D-9FE3-436B-8B4B-28F2BD9A61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C54A7FB-6D79-40B0-AEDE-37EFB455D1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565B99C-8538-4AB3-8624-CDB2B57560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CD1756B-5D16-49CA-B798-763A17F6BA4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681FA28-8AB7-46E9-BFB5-D4086EE8F0F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65EA0CC-E864-4052-9FE2-0C0B6DCC24F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E8BA33-FB6D-4248-8088-8024F8B836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C859958-CE80-4F47-B2F8-E6F217A7E5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03E4799-B891-4CF2-A939-46A28CE277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5BDF275-B028-4928-86FC-326D19A4D1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D1A7B40-758C-4B79-AE43-EB334F0E24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140EC89-6E47-480E-AF92-C7777D6251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6BE04AC-135B-4B8D-A343-AC55C96DEA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0A01D8C-751F-4557-9C83-022A5E5EA6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B5994AD-C759-4FF7-9B5E-1FF299CCB5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9D4E5A3-D95D-4359-8434-C75C18E8D5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D7F6049-AEDF-4768-B941-AFCEEC43949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1C8189-1D9F-4E4C-8CA6-D8F6000ABB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3A9A611-72B1-407C-8C04-F4F9DDD1614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105D053-8CA2-4040-94E9-AB38AD9924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5D6C728-F91E-4409-9E72-73624076ED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91A14D0-8CA8-4179-847E-31A1409A5C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1F94C18-BEB3-4FD9-AE4B-E06762D7EF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B9F274B-4D51-423A-92ED-88128F612D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01C61CA-01BC-45E7-93C6-B96007709F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7777B6D-7F8A-439E-8CCD-C4F20E1838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D0BA5C1-D4AF-449D-BD15-3DFA0FE35B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06E2CB8-4087-4DA5-9FF9-956CE7308E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4A4756-5352-4922-B400-74D64011A8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E04406D-C819-42F1-8A76-169C603CF4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E686AF4-DD5A-407E-B5FB-2F93C6D9CC4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01449D0-6646-42A9-A87B-7236017341C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6527504-918A-488C-A8F0-9098190E1B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4E92C2C-9702-4DE7-AE45-05D37DEA1F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D059DA3-85C1-480F-99EE-510C211FFC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F342281-48E0-4BC2-BC76-8201AC7E0C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7C610885-89E8-40B9-9426-DDA2260F28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59EDDF3-C972-43EF-840D-D6D85AD830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EC404CF-C8A5-4E19-A064-411A6959BA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AA875F-2BD5-4D0A-B2FB-8F8DA5AA0B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38E0A6E-B4E4-41C3-B537-510C1D5D5B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C4F4978-FC02-4532-AB61-30385EFDCB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5697C45-1FF4-461D-9500-9239BDA840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28818DA-FEA8-45F9-9C5B-ACFBB6A0F80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8832C23-C3B7-4D6F-9E15-A5808B9EEC3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70875FDD-8B8C-40B4-9588-157D9B59BE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689C68F-FFED-4FF8-A3E7-D0661347BB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266A22B-680C-4DA9-9073-52B24DD17F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43AF3C0-D1AA-4934-A2ED-D2C8824149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489E93A-CC01-4951-9356-B6C13F1B17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A45D10-B242-42D0-AF5A-4FCDDB4742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42178AA0-E8B6-4457-A770-DB88B59FFD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C5F1906-595D-44E0-9A82-B95A92DF6F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6595099C-619F-4CCC-BDBB-7752272EFE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F06D277-B9E9-479A-AE38-283DB1098E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1D2B3DE-055F-4614-8E23-707DC3E40F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A5CCB7D-E5CE-406C-A753-0442749FDC6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9C858C05-5ED3-497B-81BF-5BDC1CD852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120CC870-A052-457D-83B5-A097B8E617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622BB07-972F-4635-8B6C-EB40BBC670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2A33AC9-59A0-41DA-8D89-5F138BE341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0BCDCB-7E50-45FC-B9AB-982F13224F7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1160" cy="132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title"/>
          </p:nvPr>
        </p:nvSpPr>
        <p:spPr>
          <a:xfrm>
            <a:off x="4286160" y="816120"/>
            <a:ext cx="5102280" cy="4030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1160" cy="3151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dt" idx="28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ftr" idx="29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 type="sldNum" idx="30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FBBD173-A9C6-4A13-97A2-09F26F0B486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vert="eaVer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dt" idx="3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ftr" idx="3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sldNum" idx="3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D0AE493-3B66-4840-8BD1-84DD3D6B6AA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7308720" y="225360"/>
            <a:ext cx="2266920" cy="4389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 vert="eaVer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503280" y="225360"/>
            <a:ext cx="6653160" cy="4389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vert="eaVer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dt" idx="34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ftr" idx="35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 type="sldNum" idx="36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F266FCF-C309-4A1C-B42F-9246F666C06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640" cy="1973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9C44E97-53CC-45E2-8C78-39B005748BE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7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8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9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8C75CAE-558F-4030-A1D3-2240D6A92D8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7240" y="1414440"/>
            <a:ext cx="8694720" cy="235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7240" y="3794040"/>
            <a:ext cx="8694720" cy="1241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98989"/>
                </a:solidFill>
                <a:latin typeface="Arial"/>
              </a:rPr>
              <a:t>Click to edit Master text styles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93CE3B2-A050-43AF-B2D2-510F26371BA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503280" y="1327320"/>
            <a:ext cx="4459320" cy="3287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title"/>
          </p:nvPr>
        </p:nvSpPr>
        <p:spPr>
          <a:xfrm>
            <a:off x="5114880" y="1327320"/>
            <a:ext cx="4460760" cy="3287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dt" idx="13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ftr" idx="14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sldNum" idx="15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FE96915-70FC-48DA-9BA2-FB858D2EB5F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93720" y="301680"/>
            <a:ext cx="8694720" cy="109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93720" y="1390680"/>
            <a:ext cx="4265640" cy="6811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rmAutofit fontScale="93000"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title"/>
          </p:nvPr>
        </p:nvSpPr>
        <p:spPr>
          <a:xfrm>
            <a:off x="693720" y="2071800"/>
            <a:ext cx="4265640" cy="3046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03720" y="1390680"/>
            <a:ext cx="4284720" cy="6811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rmAutofit fontScale="96000"/>
          </a:bodyPr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title"/>
          </p:nvPr>
        </p:nvSpPr>
        <p:spPr>
          <a:xfrm>
            <a:off x="5103720" y="2071800"/>
            <a:ext cx="4284720" cy="3046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dt" idx="16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ftr" idx="17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12" name="PlaceHolder 8"/>
          <p:cNvSpPr>
            <a:spLocks noGrp="1"/>
          </p:cNvSpPr>
          <p:nvPr>
            <p:ph type="sldNum" idx="18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F46100-4D03-4247-BE9D-2BAACF89E07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dt" idx="19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ftr" idx="20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sldNum" idx="21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3D00461-A0FA-4B3A-BBD2-7D2B0728144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dt" idx="22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ftr" idx="2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2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C7CD6C-8040-48BD-B9A3-A6CDAD4548C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1160" cy="132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4286160" y="816120"/>
            <a:ext cx="5102280" cy="4030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8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1160" cy="3151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dt" idx="25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ftr" idx="26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35" name="PlaceHolder 6"/>
          <p:cNvSpPr>
            <a:spLocks noGrp="1"/>
          </p:cNvSpPr>
          <p:nvPr>
            <p:ph type="sldNum" idx="27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D903F92-2ED4-4686-9A25-BAEE2843A38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slideLayout" Target="../slideLayouts/slideLayout85.xml"/><Relationship Id="rId9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Character Generation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416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Generate a drawing of an anime character, either completely randomly or with some details defined.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4" name="TextBox 3"/>
          <p:cNvSpPr txBox="1"/>
          <p:nvPr/>
        </p:nvSpPr>
        <p:spPr>
          <a:xfrm>
            <a:off x="1600200" y="4510440"/>
            <a:ext cx="914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Random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5" name="TextBox 4"/>
          <p:cNvSpPr txBox="1"/>
          <p:nvPr/>
        </p:nvSpPr>
        <p:spPr>
          <a:xfrm>
            <a:off x="5029200" y="4510440"/>
            <a:ext cx="2057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Pink eyes, Blue hair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1"/>
          <a:stretch/>
        </p:blipFill>
        <p:spPr>
          <a:xfrm>
            <a:off x="1251360" y="2851560"/>
            <a:ext cx="1491840" cy="1491840"/>
          </a:xfrm>
          <a:prstGeom prst="rect">
            <a:avLst/>
          </a:prstGeom>
          <a:ln w="12600">
            <a:noFill/>
          </a:ln>
        </p:spPr>
      </p:pic>
      <p:pic>
        <p:nvPicPr>
          <p:cNvPr id="507" name="" descr=""/>
          <p:cNvPicPr/>
          <p:nvPr/>
        </p:nvPicPr>
        <p:blipFill>
          <a:blip r:embed="rId2"/>
          <a:stretch/>
        </p:blipFill>
        <p:spPr>
          <a:xfrm>
            <a:off x="5257800" y="2743200"/>
            <a:ext cx="1600200" cy="1600200"/>
          </a:xfrm>
          <a:prstGeom prst="rect">
            <a:avLst/>
          </a:prstGeom>
          <a:ln w="12600">
            <a:noFill/>
          </a:ln>
        </p:spPr>
      </p:pic>
      <p:sp>
        <p:nvSpPr>
          <p:cNvPr id="508" name="TextBox 7"/>
          <p:cNvSpPr txBox="1"/>
          <p:nvPr/>
        </p:nvSpPr>
        <p:spPr>
          <a:xfrm>
            <a:off x="7086960" y="4510440"/>
            <a:ext cx="25142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Long hair, Glasses, No smile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3"/>
          <a:stretch/>
        </p:blipFill>
        <p:spPr>
          <a:xfrm>
            <a:off x="7543800" y="2743200"/>
            <a:ext cx="1600200" cy="1600200"/>
          </a:xfrm>
          <a:prstGeom prst="rect">
            <a:avLst/>
          </a:prstGeom>
          <a:ln w="12600">
            <a:noFill/>
          </a:ln>
        </p:spPr>
      </p:pic>
      <p:sp>
        <p:nvSpPr>
          <p:cNvPr id="510" name="TextBox 9"/>
          <p:cNvSpPr txBox="1"/>
          <p:nvPr/>
        </p:nvSpPr>
        <p:spPr>
          <a:xfrm>
            <a:off x="3657600" y="4510440"/>
            <a:ext cx="914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Random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4"/>
          <a:stretch/>
        </p:blipFill>
        <p:spPr>
          <a:xfrm>
            <a:off x="3308760" y="2851560"/>
            <a:ext cx="1491840" cy="1491840"/>
          </a:xfrm>
          <a:prstGeom prst="rect">
            <a:avLst/>
          </a:prstGeom>
          <a:ln w="12600">
            <a:noFill/>
          </a:ln>
        </p:spPr>
      </p:pic>
      <p:sp>
        <p:nvSpPr>
          <p:cNvPr id="512" name=""/>
          <p:cNvSpPr txBox="1"/>
          <p:nvPr/>
        </p:nvSpPr>
        <p:spPr>
          <a:xfrm>
            <a:off x="7498080" y="5465880"/>
            <a:ext cx="248364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Arial"/>
              </a:rPr>
              <a:t>Images from thiswaifudoesnotexist and StyleGAN2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Character Generation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Freely available tools: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thisanimedoesnotexist.ai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make.girls.moe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waifulabs.com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www.thiswaifudoesnotexist.net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Technical Details - GANs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33648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Discriminator vs. Generator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Detective vs. Forger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Eventually, generator learns to fool the discriminator, and has (hopefully) learned the distribution.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414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1"/>
          <a:stretch/>
        </p:blipFill>
        <p:spPr>
          <a:xfrm>
            <a:off x="6492240" y="1280160"/>
            <a:ext cx="954720" cy="1423440"/>
          </a:xfrm>
          <a:prstGeom prst="rect">
            <a:avLst/>
          </a:prstGeom>
          <a:ln w="0">
            <a:noFill/>
          </a:ln>
        </p:spPr>
      </p:pic>
      <p:pic>
        <p:nvPicPr>
          <p:cNvPr id="518" name="" descr=""/>
          <p:cNvPicPr/>
          <p:nvPr/>
        </p:nvPicPr>
        <p:blipFill>
          <a:blip r:embed="rId2"/>
          <a:stretch/>
        </p:blipFill>
        <p:spPr>
          <a:xfrm>
            <a:off x="6492240" y="3108960"/>
            <a:ext cx="981720" cy="1464120"/>
          </a:xfrm>
          <a:prstGeom prst="rect">
            <a:avLst/>
          </a:prstGeom>
          <a:ln w="0">
            <a:noFill/>
          </a:ln>
        </p:spPr>
      </p:pic>
      <p:sp>
        <p:nvSpPr>
          <p:cNvPr id="519" name=""/>
          <p:cNvSpPr/>
          <p:nvPr/>
        </p:nvSpPr>
        <p:spPr>
          <a:xfrm>
            <a:off x="4297680" y="3657600"/>
            <a:ext cx="1371600" cy="3657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Generator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4297680" y="1828800"/>
            <a:ext cx="1371600" cy="3657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Real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5669280" y="2011680"/>
            <a:ext cx="822960" cy="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/>
          <p:nvPr/>
        </p:nvSpPr>
        <p:spPr>
          <a:xfrm>
            <a:off x="5669280" y="3840480"/>
            <a:ext cx="822960" cy="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>
            <a:off x="8046720" y="2651760"/>
            <a:ext cx="1554480" cy="3657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Discriminator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4" name=""/>
          <p:cNvSpPr/>
          <p:nvPr/>
        </p:nvSpPr>
        <p:spPr>
          <a:xfrm flipV="1">
            <a:off x="7473960" y="2926080"/>
            <a:ext cx="572760" cy="91440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>
            <a:off x="7446960" y="2011680"/>
            <a:ext cx="599760" cy="82296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>
            <a:off x="8869680" y="3017520"/>
            <a:ext cx="0" cy="2107800"/>
          </a:xfrm>
          <a:prstGeom prst="line">
            <a:avLst/>
          </a:prstGeom>
          <a:ln w="1908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 flipV="1">
            <a:off x="4937760" y="4023360"/>
            <a:ext cx="0" cy="109728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"/>
          <p:cNvSpPr/>
          <p:nvPr/>
        </p:nvSpPr>
        <p:spPr>
          <a:xfrm>
            <a:off x="4937760" y="5120640"/>
            <a:ext cx="3931920" cy="5040"/>
          </a:xfrm>
          <a:prstGeom prst="line">
            <a:avLst/>
          </a:prstGeom>
          <a:ln w="1908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 txBox="1"/>
          <p:nvPr/>
        </p:nvSpPr>
        <p:spPr>
          <a:xfrm>
            <a:off x="8831520" y="5465880"/>
            <a:ext cx="124920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Arial"/>
              </a:rPr>
              <a:t>Images from Wikimedia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History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StyleGAN was made available Feb 2019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StyleGAN2 was made available Feb 2020</a:t>
            </a:r>
            <a:endParaRPr b="0" lang="en-US" sz="32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 rot="21592800">
            <a:off x="550440" y="2968560"/>
            <a:ext cx="1967040" cy="1967040"/>
          </a:xfrm>
          <a:prstGeom prst="rect">
            <a:avLst/>
          </a:prstGeom>
          <a:ln w="0">
            <a:noFill/>
          </a:ln>
        </p:spPr>
      </p:pic>
      <p:pic>
        <p:nvPicPr>
          <p:cNvPr id="533" name="" descr=""/>
          <p:cNvPicPr/>
          <p:nvPr/>
        </p:nvPicPr>
        <p:blipFill>
          <a:blip r:embed="rId2"/>
          <a:stretch/>
        </p:blipFill>
        <p:spPr>
          <a:xfrm>
            <a:off x="2743200" y="2926080"/>
            <a:ext cx="2011680" cy="2011680"/>
          </a:xfrm>
          <a:prstGeom prst="rect">
            <a:avLst/>
          </a:prstGeom>
          <a:ln w="0">
            <a:noFill/>
          </a:ln>
        </p:spPr>
      </p:pic>
      <p:pic>
        <p:nvPicPr>
          <p:cNvPr id="534" name="" descr=""/>
          <p:cNvPicPr/>
          <p:nvPr/>
        </p:nvPicPr>
        <p:blipFill>
          <a:blip r:embed="rId3"/>
          <a:stretch/>
        </p:blipFill>
        <p:spPr>
          <a:xfrm>
            <a:off x="5029200" y="2926080"/>
            <a:ext cx="2011680" cy="2011680"/>
          </a:xfrm>
          <a:prstGeom prst="rect">
            <a:avLst/>
          </a:prstGeom>
          <a:ln w="0">
            <a:noFill/>
          </a:ln>
        </p:spPr>
      </p:pic>
      <p:pic>
        <p:nvPicPr>
          <p:cNvPr id="535" name="" descr=""/>
          <p:cNvPicPr/>
          <p:nvPr/>
        </p:nvPicPr>
        <p:blipFill>
          <a:blip r:embed="rId4"/>
          <a:stretch/>
        </p:blipFill>
        <p:spPr>
          <a:xfrm>
            <a:off x="7315200" y="2941920"/>
            <a:ext cx="1995840" cy="1995840"/>
          </a:xfrm>
          <a:prstGeom prst="rect">
            <a:avLst/>
          </a:prstGeom>
          <a:ln w="0">
            <a:noFill/>
          </a:ln>
        </p:spPr>
      </p:pic>
      <p:sp>
        <p:nvSpPr>
          <p:cNvPr id="536" name=""/>
          <p:cNvSpPr txBox="1"/>
          <p:nvPr/>
        </p:nvSpPr>
        <p:spPr>
          <a:xfrm>
            <a:off x="2926080" y="5120640"/>
            <a:ext cx="3840480" cy="36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Images Generated by StyleGAN2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History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Issue with GANs/VAEs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Limited ability to specify attributes (latent tags)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Diffusion Models are much easier to direct</a:t>
            </a:r>
            <a:endParaRPr b="0" lang="en-US" sz="32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History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Stable Diffusion was made available 22 Aug 2022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Waifu Diffusion v1.3 weights were made available 6 Oct 2022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660960" y="2391480"/>
            <a:ext cx="3819600" cy="2546280"/>
          </a:xfrm>
          <a:prstGeom prst="rect">
            <a:avLst/>
          </a:prstGeom>
          <a:ln w="0">
            <a:noFill/>
          </a:ln>
        </p:spPr>
      </p:pic>
      <p:pic>
        <p:nvPicPr>
          <p:cNvPr id="542" name="" descr=""/>
          <p:cNvPicPr/>
          <p:nvPr/>
        </p:nvPicPr>
        <p:blipFill>
          <a:blip r:embed="rId2"/>
          <a:stretch/>
        </p:blipFill>
        <p:spPr>
          <a:xfrm>
            <a:off x="5303520" y="2377440"/>
            <a:ext cx="3819600" cy="2546280"/>
          </a:xfrm>
          <a:prstGeom prst="rect">
            <a:avLst/>
          </a:prstGeom>
          <a:ln w="0">
            <a:noFill/>
          </a:ln>
        </p:spPr>
      </p:pic>
      <p:sp>
        <p:nvSpPr>
          <p:cNvPr id="543" name=""/>
          <p:cNvSpPr txBox="1"/>
          <p:nvPr/>
        </p:nvSpPr>
        <p:spPr>
          <a:xfrm>
            <a:off x="5835960" y="5013360"/>
            <a:ext cx="29422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1boy, silver hair, red eyes, earrings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4" name=""/>
          <p:cNvSpPr txBox="1"/>
          <p:nvPr/>
        </p:nvSpPr>
        <p:spPr>
          <a:xfrm>
            <a:off x="660600" y="5013360"/>
            <a:ext cx="381996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1girl, blue hair, green cap, long hair, pink eyes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Technical Details – Diffusion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2450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Undoes diffusion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Key idea: everything looks the same if sufficiently blurred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Begin with random noise, then progressively deblur it with help from the prompt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414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1"/>
          <a:stretch/>
        </p:blipFill>
        <p:spPr>
          <a:xfrm>
            <a:off x="7248960" y="3200400"/>
            <a:ext cx="1620720" cy="912240"/>
          </a:xfrm>
          <a:prstGeom prst="rect">
            <a:avLst/>
          </a:prstGeom>
          <a:ln w="0">
            <a:noFill/>
          </a:ln>
        </p:spPr>
      </p:pic>
      <p:pic>
        <p:nvPicPr>
          <p:cNvPr id="548" name="" descr=""/>
          <p:cNvPicPr/>
          <p:nvPr/>
        </p:nvPicPr>
        <p:blipFill>
          <a:blip r:embed="rId2"/>
          <a:stretch/>
        </p:blipFill>
        <p:spPr>
          <a:xfrm>
            <a:off x="7245360" y="1737360"/>
            <a:ext cx="1624320" cy="914400"/>
          </a:xfrm>
          <a:prstGeom prst="rect">
            <a:avLst/>
          </a:prstGeom>
          <a:ln w="0">
            <a:noFill/>
          </a:ln>
        </p:spPr>
      </p:pic>
      <p:pic>
        <p:nvPicPr>
          <p:cNvPr id="549" name="" descr=""/>
          <p:cNvPicPr/>
          <p:nvPr/>
        </p:nvPicPr>
        <p:blipFill>
          <a:blip r:embed="rId3"/>
          <a:stretch/>
        </p:blipFill>
        <p:spPr>
          <a:xfrm>
            <a:off x="3840480" y="2378880"/>
            <a:ext cx="1645920" cy="926640"/>
          </a:xfrm>
          <a:prstGeom prst="rect">
            <a:avLst/>
          </a:prstGeom>
          <a:ln w="0">
            <a:noFill/>
          </a:ln>
        </p:spPr>
      </p:pic>
      <p:sp>
        <p:nvSpPr>
          <p:cNvPr id="550" name=""/>
          <p:cNvSpPr/>
          <p:nvPr/>
        </p:nvSpPr>
        <p:spPr>
          <a:xfrm>
            <a:off x="5486400" y="2194560"/>
            <a:ext cx="1758960" cy="640080"/>
          </a:xfrm>
          <a:custGeom>
            <a:avLst/>
            <a:gdLst/>
            <a:ahLst/>
            <a:rect l="0" t="0" r="r" b="b"/>
            <a:pathLst>
              <a:path fill="none" w="4886" h="1778">
                <a:moveTo>
                  <a:pt x="0" y="1778"/>
                </a:moveTo>
                <a:lnTo>
                  <a:pt x="4886" y="0"/>
                </a:lnTo>
              </a:path>
            </a:pathLst>
          </a:custGeom>
          <a:ln w="19080">
            <a:solidFill>
              <a:srgbClr val="3465a4"/>
            </a:solidFill>
            <a:miter/>
            <a:tailEnd len="med" type="triangle" w="med"/>
          </a:ln>
        </p:spPr>
      </p:sp>
      <p:sp>
        <p:nvSpPr>
          <p:cNvPr id="551" name=""/>
          <p:cNvSpPr/>
          <p:nvPr/>
        </p:nvSpPr>
        <p:spPr>
          <a:xfrm>
            <a:off x="5486400" y="2834640"/>
            <a:ext cx="1762560" cy="822960"/>
          </a:xfrm>
          <a:custGeom>
            <a:avLst/>
            <a:gdLst/>
            <a:ahLst/>
            <a:rect l="0" t="0" r="r" b="b"/>
            <a:pathLst>
              <a:path fill="none" w="4896" h="2286">
                <a:moveTo>
                  <a:pt x="0" y="0"/>
                </a:moveTo>
                <a:lnTo>
                  <a:pt x="4896" y="2286"/>
                </a:lnTo>
              </a:path>
            </a:pathLst>
          </a:custGeom>
          <a:ln w="19080">
            <a:solidFill>
              <a:srgbClr val="3465a4"/>
            </a:solidFill>
            <a:miter/>
            <a:tailEnd len="med" type="triangle" w="med"/>
          </a:ln>
        </p:spPr>
      </p:sp>
      <p:sp>
        <p:nvSpPr>
          <p:cNvPr id="552" name=""/>
          <p:cNvSpPr txBox="1"/>
          <p:nvPr/>
        </p:nvSpPr>
        <p:spPr>
          <a:xfrm>
            <a:off x="6090480" y="2207880"/>
            <a:ext cx="401760" cy="26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latin typeface="Arial"/>
              </a:rPr>
              <a:t>orb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3" name=""/>
          <p:cNvSpPr txBox="1"/>
          <p:nvPr/>
        </p:nvSpPr>
        <p:spPr>
          <a:xfrm>
            <a:off x="6126480" y="3305160"/>
            <a:ext cx="442800" cy="26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latin typeface="Arial"/>
              </a:rPr>
              <a:t>rem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4" name=""/>
          <p:cNvSpPr txBox="1"/>
          <p:nvPr/>
        </p:nvSpPr>
        <p:spPr>
          <a:xfrm>
            <a:off x="7589520" y="5465880"/>
            <a:ext cx="248796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Arial"/>
              </a:rPr>
              <a:t>Images from Stable Diffusion and Re:Zero Fandom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Diffusion Models - Examples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457200" y="1325520"/>
            <a:ext cx="1417680" cy="1417680"/>
          </a:xfrm>
          <a:prstGeom prst="rect">
            <a:avLst/>
          </a:prstGeom>
          <a:ln w="0">
            <a:noFill/>
          </a:ln>
        </p:spPr>
      </p:pic>
      <p:sp>
        <p:nvSpPr>
          <p:cNvPr id="557" name=""/>
          <p:cNvSpPr txBox="1"/>
          <p:nvPr/>
        </p:nvSpPr>
        <p:spPr>
          <a:xfrm>
            <a:off x="300960" y="2743200"/>
            <a:ext cx="180216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Girl with mint ice cream cone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58" name="" descr=""/>
          <p:cNvPicPr/>
          <p:nvPr/>
        </p:nvPicPr>
        <p:blipFill>
          <a:blip r:embed="rId2"/>
          <a:stretch/>
        </p:blipFill>
        <p:spPr>
          <a:xfrm>
            <a:off x="2283480" y="1307160"/>
            <a:ext cx="2560320" cy="146304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 txBox="1"/>
          <p:nvPr/>
        </p:nvSpPr>
        <p:spPr>
          <a:xfrm>
            <a:off x="2743200" y="2770200"/>
            <a:ext cx="163296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A jojo-stand doing kung fu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3"/>
          <a:stretch/>
        </p:blipFill>
        <p:spPr>
          <a:xfrm>
            <a:off x="7223760" y="2743200"/>
            <a:ext cx="2377440" cy="2377440"/>
          </a:xfrm>
          <a:prstGeom prst="rect">
            <a:avLst/>
          </a:prstGeom>
          <a:ln w="0">
            <a:noFill/>
          </a:ln>
        </p:spPr>
      </p:pic>
      <p:sp>
        <p:nvSpPr>
          <p:cNvPr id="561" name=""/>
          <p:cNvSpPr txBox="1"/>
          <p:nvPr/>
        </p:nvSpPr>
        <p:spPr>
          <a:xfrm>
            <a:off x="7498080" y="5162760"/>
            <a:ext cx="175356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A man on a whale in the sky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4"/>
          <a:stretch/>
        </p:blipFill>
        <p:spPr>
          <a:xfrm>
            <a:off x="7223760" y="1280160"/>
            <a:ext cx="2377440" cy="1080360"/>
          </a:xfrm>
          <a:prstGeom prst="rect">
            <a:avLst/>
          </a:prstGeom>
          <a:ln w="0">
            <a:noFill/>
          </a:ln>
        </p:spPr>
      </p:pic>
      <p:sp>
        <p:nvSpPr>
          <p:cNvPr id="563" name=""/>
          <p:cNvSpPr txBox="1"/>
          <p:nvPr/>
        </p:nvSpPr>
        <p:spPr>
          <a:xfrm>
            <a:off x="7460640" y="2419560"/>
            <a:ext cx="19576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Silhouette of a girl stealing a TV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5"/>
          <a:stretch/>
        </p:blipFill>
        <p:spPr>
          <a:xfrm>
            <a:off x="455760" y="3017520"/>
            <a:ext cx="2104560" cy="2104560"/>
          </a:xfrm>
          <a:prstGeom prst="rect">
            <a:avLst/>
          </a:prstGeom>
          <a:ln w="0">
            <a:noFill/>
          </a:ln>
        </p:spPr>
      </p:pic>
      <p:sp>
        <p:nvSpPr>
          <p:cNvPr id="565" name=""/>
          <p:cNvSpPr txBox="1"/>
          <p:nvPr/>
        </p:nvSpPr>
        <p:spPr>
          <a:xfrm>
            <a:off x="826560" y="5162760"/>
            <a:ext cx="127656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A large fire monster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66" name="" descr=""/>
          <p:cNvPicPr/>
          <p:nvPr/>
        </p:nvPicPr>
        <p:blipFill>
          <a:blip r:embed="rId6"/>
          <a:stretch/>
        </p:blipFill>
        <p:spPr>
          <a:xfrm>
            <a:off x="2743200" y="3017520"/>
            <a:ext cx="2103120" cy="2103120"/>
          </a:xfrm>
          <a:prstGeom prst="rect">
            <a:avLst/>
          </a:prstGeom>
          <a:ln w="0">
            <a:noFill/>
          </a:ln>
        </p:spPr>
      </p:pic>
      <p:sp>
        <p:nvSpPr>
          <p:cNvPr id="567" name=""/>
          <p:cNvSpPr txBox="1"/>
          <p:nvPr/>
        </p:nvSpPr>
        <p:spPr>
          <a:xfrm>
            <a:off x="3112560" y="5162760"/>
            <a:ext cx="13694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Greek gods in clouds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7"/>
          <a:stretch/>
        </p:blipFill>
        <p:spPr>
          <a:xfrm>
            <a:off x="5074920" y="1280160"/>
            <a:ext cx="1920240" cy="3840480"/>
          </a:xfrm>
          <a:prstGeom prst="rect">
            <a:avLst/>
          </a:prstGeom>
          <a:ln w="0">
            <a:noFill/>
          </a:ln>
        </p:spPr>
      </p:pic>
      <p:sp>
        <p:nvSpPr>
          <p:cNvPr id="569" name=""/>
          <p:cNvSpPr txBox="1"/>
          <p:nvPr/>
        </p:nvSpPr>
        <p:spPr>
          <a:xfrm>
            <a:off x="5577840" y="5162760"/>
            <a:ext cx="981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A witch in bnw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Application>LibreOffice/7.4.0.3$Linux_X86_64 LibreOffice_project/40$Build-3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2022-07-23T12:09:28Z</dcterms:created>
  <dc:creator/>
  <dc:description/>
  <dc:language>en-US</dc:language>
  <cp:lastModifiedBy/>
  <dcterms:modified xsi:type="dcterms:W3CDTF">2022-10-25T20:42:29Z</dcterms:modified>
  <cp:revision>28</cp:revision>
  <dc:subject/>
  <dc:title>Can’t Spell Anime Without AI</dc:title>
</cp:coreProperties>
</file>